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31"/>
  </p:notesMasterIdLst>
  <p:sldIdLst>
    <p:sldId id="258" r:id="rId2"/>
    <p:sldId id="259" r:id="rId3"/>
    <p:sldId id="260" r:id="rId4"/>
    <p:sldId id="261" r:id="rId5"/>
    <p:sldId id="262" r:id="rId6"/>
    <p:sldId id="263" r:id="rId7"/>
    <p:sldId id="266" r:id="rId8"/>
    <p:sldId id="264" r:id="rId9"/>
    <p:sldId id="265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5" r:id="rId18"/>
    <p:sldId id="276" r:id="rId19"/>
    <p:sldId id="274" r:id="rId20"/>
    <p:sldId id="277" r:id="rId21"/>
    <p:sldId id="286" r:id="rId22"/>
    <p:sldId id="279" r:id="rId23"/>
    <p:sldId id="281" r:id="rId24"/>
    <p:sldId id="280" r:id="rId25"/>
    <p:sldId id="285" r:id="rId26"/>
    <p:sldId id="282" r:id="rId27"/>
    <p:sldId id="283" r:id="rId28"/>
    <p:sldId id="284" r:id="rId29"/>
    <p:sldId id="278" r:id="rId3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778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KZ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4845FA-CC39-449F-81E9-0824433671DC}" type="datetimeFigureOut">
              <a:rPr lang="ru-KZ" smtClean="0"/>
              <a:t>04/29/2026</a:t>
            </a:fld>
            <a:endParaRPr lang="ru-KZ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KZ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KZ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KZ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710F7A-610D-45B9-A397-84C8A872CB0F}" type="slidenum">
              <a:rPr lang="ru-KZ" smtClean="0"/>
              <a:t>‹#›</a:t>
            </a:fld>
            <a:endParaRPr lang="ru-KZ"/>
          </a:p>
        </p:txBody>
      </p:sp>
    </p:spTree>
    <p:extLst>
      <p:ext uri="{BB962C8B-B14F-4D97-AF65-F5344CB8AC3E}">
        <p14:creationId xmlns:p14="http://schemas.microsoft.com/office/powerpoint/2010/main" val="24771159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710F7A-610D-45B9-A397-84C8A872CB0F}" type="slidenum">
              <a:rPr lang="ru-KZ" smtClean="0"/>
              <a:t>26</a:t>
            </a:fld>
            <a:endParaRPr lang="ru-KZ"/>
          </a:p>
        </p:txBody>
      </p:sp>
    </p:spTree>
    <p:extLst>
      <p:ext uri="{BB962C8B-B14F-4D97-AF65-F5344CB8AC3E}">
        <p14:creationId xmlns:p14="http://schemas.microsoft.com/office/powerpoint/2010/main" val="30829140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7DBA8-EE05-475E-957B-34AF9095CA43}" type="datetimeFigureOut">
              <a:rPr lang="ru-RU" smtClean="0"/>
              <a:t>29.04.2026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3FF6B266-D195-405D-80DA-C962CBFA8B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55195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7DBA8-EE05-475E-957B-34AF9095CA43}" type="datetimeFigureOut">
              <a:rPr lang="ru-RU" smtClean="0"/>
              <a:t>29.04.2026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3FF6B266-D195-405D-80DA-C962CBFA8B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01787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7DBA8-EE05-475E-957B-34AF9095CA43}" type="datetimeFigureOut">
              <a:rPr lang="ru-RU" smtClean="0"/>
              <a:t>29.04.2026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3FF6B266-D195-405D-80DA-C962CBFA8B4F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557655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7DBA8-EE05-475E-957B-34AF9095CA43}" type="datetimeFigureOut">
              <a:rPr lang="ru-RU" smtClean="0"/>
              <a:t>29.04.2026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3FF6B266-D195-405D-80DA-C962CBFA8B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02356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7DBA8-EE05-475E-957B-34AF9095CA43}" type="datetimeFigureOut">
              <a:rPr lang="ru-RU" smtClean="0"/>
              <a:t>29.04.2026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3FF6B266-D195-405D-80DA-C962CBFA8B4F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249050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7DBA8-EE05-475E-957B-34AF9095CA43}" type="datetimeFigureOut">
              <a:rPr lang="ru-RU" smtClean="0"/>
              <a:t>29.04.2026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3FF6B266-D195-405D-80DA-C962CBFA8B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32366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7DBA8-EE05-475E-957B-34AF9095CA43}" type="datetimeFigureOut">
              <a:rPr lang="ru-RU" smtClean="0"/>
              <a:t>29.04.2026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6B266-D195-405D-80DA-C962CBFA8B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24720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7DBA8-EE05-475E-957B-34AF9095CA43}" type="datetimeFigureOut">
              <a:rPr lang="ru-RU" smtClean="0"/>
              <a:t>29.04.2026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6B266-D195-405D-80DA-C962CBFA8B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7105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7DBA8-EE05-475E-957B-34AF9095CA43}" type="datetimeFigureOut">
              <a:rPr lang="ru-RU" smtClean="0"/>
              <a:t>29.04.2026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6B266-D195-405D-80DA-C962CBFA8B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74316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7DBA8-EE05-475E-957B-34AF9095CA43}" type="datetimeFigureOut">
              <a:rPr lang="ru-RU" smtClean="0"/>
              <a:t>29.04.2026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3FF6B266-D195-405D-80DA-C962CBFA8B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91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7DBA8-EE05-475E-957B-34AF9095CA43}" type="datetimeFigureOut">
              <a:rPr lang="ru-RU" smtClean="0"/>
              <a:t>29.04.2026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3FF6B266-D195-405D-80DA-C962CBFA8B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67416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7DBA8-EE05-475E-957B-34AF9095CA43}" type="datetimeFigureOut">
              <a:rPr lang="ru-RU" smtClean="0"/>
              <a:t>29.04.2026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3FF6B266-D195-405D-80DA-C962CBFA8B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99223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7DBA8-EE05-475E-957B-34AF9095CA43}" type="datetimeFigureOut">
              <a:rPr lang="ru-RU" smtClean="0"/>
              <a:t>29.04.2026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6B266-D195-405D-80DA-C962CBFA8B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29698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7DBA8-EE05-475E-957B-34AF9095CA43}" type="datetimeFigureOut">
              <a:rPr lang="ru-RU" smtClean="0"/>
              <a:t>29.04.2026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6B266-D195-405D-80DA-C962CBFA8B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96373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7DBA8-EE05-475E-957B-34AF9095CA43}" type="datetimeFigureOut">
              <a:rPr lang="ru-RU" smtClean="0"/>
              <a:t>29.04.2026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6B266-D195-405D-80DA-C962CBFA8B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06785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7DBA8-EE05-475E-957B-34AF9095CA43}" type="datetimeFigureOut">
              <a:rPr lang="ru-RU" smtClean="0"/>
              <a:t>29.04.2026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3FF6B266-D195-405D-80DA-C962CBFA8B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46738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37DBA8-EE05-475E-957B-34AF9095CA43}" type="datetimeFigureOut">
              <a:rPr lang="ru-RU" smtClean="0"/>
              <a:t>29.04.2026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3FF6B266-D195-405D-80DA-C962CBFA8B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5415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satbayev.university/ru/news/satbayev-university-otkryvaet-novuyu-vekhu-pervye-vypuskniki-dvudiplomnykh-programm-zashchitilis-v-moskve" TargetMode="Externa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hyperlink" Target="https://www.enbek.kz/atlas/industry/8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hyperlink" Target="mailto:t.chepushtanova@satbayev.university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75395" y="1859421"/>
            <a:ext cx="836893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8310" algn="ctr" hangingPunct="0">
              <a:spcAft>
                <a:spcPts val="0"/>
              </a:spcAft>
            </a:pP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Синергия науки, образования и производства: роль научных школ в условиях  глобализации исследований</a:t>
            </a:r>
            <a:endParaRPr lang="ru-RU" sz="3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69269" y="4813719"/>
            <a:ext cx="58586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Чепуштанова Т.А., профессор, к.т.н., </a:t>
            </a: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PhD,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заведующая лабораторией «Металлургические процессы, теплотехника и порошковая металлургия» </a:t>
            </a:r>
            <a:r>
              <a:rPr lang="ru-RU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Satba</a:t>
            </a: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y</a:t>
            </a:r>
            <a:r>
              <a:rPr lang="ru-RU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ev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University</a:t>
            </a: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b="1" dirty="0">
                <a:latin typeface="Times New Roman" panose="02020603050405020304" pitchFamily="18" charset="0"/>
              </a:rPr>
              <a:t>Алматы, Казахстан</a:t>
            </a:r>
            <a:endParaRPr lang="ru-RU" b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718842" cy="1859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067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D3D1A21-28F5-4EAA-A093-403B92AEBA70}"/>
              </a:ext>
            </a:extLst>
          </p:cNvPr>
          <p:cNvSpPr txBox="1"/>
          <p:nvPr/>
        </p:nvSpPr>
        <p:spPr>
          <a:xfrm>
            <a:off x="126506" y="0"/>
            <a:ext cx="1160089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Договор о сетевой (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двудипломной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реализации образовательной программы был заключен в 2022 г. между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НИТУ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МИСиС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KZ" sz="2000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302A1D3-805C-4B58-9834-92D4977BF5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6330"/>
            <a:ext cx="4511344" cy="6211669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E2382FC-6886-48D8-AF67-FEB59834B0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344" y="2259656"/>
            <a:ext cx="7680656" cy="459834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51F2CF4B-CF5F-48DC-8094-9C5C4B040E08}"/>
              </a:ext>
            </a:extLst>
          </p:cNvPr>
          <p:cNvSpPr txBox="1"/>
          <p:nvPr/>
        </p:nvSpPr>
        <p:spPr>
          <a:xfrm>
            <a:off x="5501196" y="883606"/>
            <a:ext cx="609452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i="0" dirty="0" err="1">
                <a:solidFill>
                  <a:srgbClr val="212121"/>
                </a:solidFill>
                <a:effectLst/>
                <a:latin typeface="SF Pro Display"/>
              </a:rPr>
              <a:t>Двудипломная</a:t>
            </a:r>
            <a:r>
              <a:rPr lang="ru-RU" sz="2400" b="1" i="0" dirty="0">
                <a:solidFill>
                  <a:srgbClr val="212121"/>
                </a:solidFill>
                <a:effectLst/>
                <a:latin typeface="SF Pro Display"/>
              </a:rPr>
              <a:t> образовательная программа 7М07229 «Экстрактивная металлургия» </a:t>
            </a:r>
            <a:endParaRPr lang="ru-KZ" sz="2400" b="1" dirty="0"/>
          </a:p>
        </p:txBody>
      </p:sp>
    </p:spTree>
    <p:extLst>
      <p:ext uri="{BB962C8B-B14F-4D97-AF65-F5344CB8AC3E}">
        <p14:creationId xmlns:p14="http://schemas.microsoft.com/office/powerpoint/2010/main" val="15764202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8F002A6-E5E9-49F8-A839-1A9F37DAF04D}"/>
              </a:ext>
            </a:extLst>
          </p:cNvPr>
          <p:cNvSpPr txBox="1"/>
          <p:nvPr/>
        </p:nvSpPr>
        <p:spPr>
          <a:xfrm>
            <a:off x="1502546" y="-137410"/>
            <a:ext cx="1191161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июне 2025 года состоялись первые защиты по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двудипломной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программе</a:t>
            </a:r>
            <a:endParaRPr lang="ru-KZ" sz="2800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B040AB6-AB67-434B-A2CE-A8D3F2C3BA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05734"/>
            <a:ext cx="3937359" cy="5246531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6614997D-B34C-463A-9A78-F669738C25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3205" y="1628132"/>
            <a:ext cx="4205275" cy="4063260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C3C75789-18F9-4708-A75C-F19C2E5D3A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83159" y="1896355"/>
            <a:ext cx="3850479" cy="347918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4533C081-F2B5-4294-8826-C930EB24C676}"/>
              </a:ext>
            </a:extLst>
          </p:cNvPr>
          <p:cNvSpPr txBox="1"/>
          <p:nvPr/>
        </p:nvSpPr>
        <p:spPr>
          <a:xfrm>
            <a:off x="5547065" y="6359378"/>
            <a:ext cx="672483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KZ" sz="1200" dirty="0">
                <a:hlinkClick r:id="rId5"/>
              </a:rPr>
              <a:t>https://satbayev.university/ru/news/satbayev-university-otkryvaet-novuyu-vekhu-pervye-vypuskniki-dvudiplomnykh-programm-zashchitilis-v-moskve</a:t>
            </a:r>
            <a:r>
              <a:rPr lang="ru-RU" sz="1200" dirty="0"/>
              <a:t> </a:t>
            </a:r>
            <a:endParaRPr lang="ru-KZ" sz="12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705BFA4-07DB-4F0C-A202-4FF19008947B}"/>
              </a:ext>
            </a:extLst>
          </p:cNvPr>
          <p:cNvSpPr txBox="1"/>
          <p:nvPr/>
        </p:nvSpPr>
        <p:spPr>
          <a:xfrm>
            <a:off x="4453891" y="567416"/>
            <a:ext cx="760150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b="1" i="1" dirty="0" err="1">
                <a:solidFill>
                  <a:srgbClr val="212121"/>
                </a:solidFill>
                <a:effectLst/>
                <a:latin typeface="SF Pro Display"/>
              </a:rPr>
              <a:t>Satbayev</a:t>
            </a:r>
            <a:r>
              <a:rPr lang="ru-RU" sz="2000" b="1" i="1" dirty="0">
                <a:solidFill>
                  <a:srgbClr val="212121"/>
                </a:solidFill>
                <a:effectLst/>
                <a:latin typeface="SF Pro Display"/>
              </a:rPr>
              <a:t> University открывает новую веху: первые выпускники </a:t>
            </a:r>
            <a:r>
              <a:rPr lang="ru-RU" sz="2000" b="1" i="1" dirty="0" err="1">
                <a:solidFill>
                  <a:srgbClr val="212121"/>
                </a:solidFill>
                <a:effectLst/>
                <a:latin typeface="SF Pro Display"/>
              </a:rPr>
              <a:t>двудипломных</a:t>
            </a:r>
            <a:r>
              <a:rPr lang="ru-RU" sz="2000" b="1" i="1" dirty="0">
                <a:solidFill>
                  <a:srgbClr val="212121"/>
                </a:solidFill>
                <a:effectLst/>
                <a:latin typeface="SF Pro Display"/>
              </a:rPr>
              <a:t> программ защитились в Москве 16.06.2025</a:t>
            </a:r>
          </a:p>
          <a:p>
            <a:pPr algn="ctr"/>
            <a:r>
              <a:rPr lang="ru-RU" sz="2000" b="1" i="1" dirty="0">
                <a:solidFill>
                  <a:srgbClr val="212121"/>
                </a:solidFill>
                <a:latin typeface="SF Pro Display"/>
              </a:rPr>
              <a:t>Кафедра </a:t>
            </a:r>
            <a:r>
              <a:rPr lang="ru-RU" sz="2000" b="1" i="1" dirty="0" err="1">
                <a:solidFill>
                  <a:srgbClr val="212121"/>
                </a:solidFill>
                <a:latin typeface="SF Pro Display"/>
              </a:rPr>
              <a:t>МПТиТСМ</a:t>
            </a:r>
            <a:r>
              <a:rPr lang="ru-RU" sz="2000" b="1" i="1" dirty="0">
                <a:solidFill>
                  <a:srgbClr val="212121"/>
                </a:solidFill>
                <a:latin typeface="SF Pro Display"/>
              </a:rPr>
              <a:t>, </a:t>
            </a:r>
            <a:r>
              <a:rPr lang="ru-RU" sz="2000" b="1" i="1" dirty="0" err="1">
                <a:solidFill>
                  <a:srgbClr val="212121"/>
                </a:solidFill>
                <a:latin typeface="SF Pro Display"/>
              </a:rPr>
              <a:t>МиОПИ</a:t>
            </a:r>
            <a:r>
              <a:rPr lang="ru-RU" sz="2000" b="1" i="1" dirty="0">
                <a:solidFill>
                  <a:srgbClr val="212121"/>
                </a:solidFill>
                <a:latin typeface="SF Pro Display"/>
              </a:rPr>
              <a:t> </a:t>
            </a:r>
            <a:r>
              <a:rPr lang="en-US" sz="2000" b="1" i="1" dirty="0" err="1">
                <a:solidFill>
                  <a:srgbClr val="212121"/>
                </a:solidFill>
                <a:latin typeface="SF Pro Display"/>
              </a:rPr>
              <a:t>Satbayev</a:t>
            </a:r>
            <a:r>
              <a:rPr lang="en-US" sz="2000" b="1" i="1" dirty="0">
                <a:solidFill>
                  <a:srgbClr val="212121"/>
                </a:solidFill>
                <a:latin typeface="SF Pro Display"/>
              </a:rPr>
              <a:t> University</a:t>
            </a:r>
            <a:endParaRPr lang="ru-RU" sz="2000" b="1" i="1" dirty="0">
              <a:solidFill>
                <a:srgbClr val="212121"/>
              </a:solidFill>
              <a:effectLst/>
              <a:latin typeface="SF Pro Display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EB2C48D-5A5D-40B6-9602-B4482EAE6379}"/>
              </a:ext>
            </a:extLst>
          </p:cNvPr>
          <p:cNvSpPr txBox="1"/>
          <p:nvPr/>
        </p:nvSpPr>
        <p:spPr>
          <a:xfrm>
            <a:off x="1208804" y="6024310"/>
            <a:ext cx="6724834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i="0" dirty="0">
                <a:effectLst/>
                <a:latin typeface="Nekst"/>
              </a:rPr>
              <a:t>Кафедра цветных металлов и золота, </a:t>
            </a:r>
            <a:r>
              <a:rPr lang="ru-RU" b="1" i="0" dirty="0" err="1">
                <a:effectLst/>
                <a:latin typeface="Nekst"/>
              </a:rPr>
              <a:t>МИСиС</a:t>
            </a:r>
            <a:endParaRPr lang="en-US" b="1" i="0" dirty="0">
              <a:effectLst/>
              <a:latin typeface="Nekst"/>
            </a:endParaRPr>
          </a:p>
          <a:p>
            <a:r>
              <a:rPr lang="ru-RU" sz="1600" b="1" dirty="0">
                <a:solidFill>
                  <a:srgbClr val="212121"/>
                </a:solidFill>
                <a:latin typeface="SF Pro Display"/>
              </a:rPr>
              <a:t>Зав. Кафедрой Тарасов В.П.,</a:t>
            </a:r>
          </a:p>
          <a:p>
            <a:r>
              <a:rPr lang="ru-RU" sz="1600" b="1" i="0" dirty="0">
                <a:solidFill>
                  <a:srgbClr val="212121"/>
                </a:solidFill>
                <a:effectLst/>
                <a:latin typeface="SF Pro Display"/>
              </a:rPr>
              <a:t>Криволапова О.Н. (НИТУ МИСИС)</a:t>
            </a:r>
            <a:endParaRPr lang="ru-KZ" sz="1600" b="1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0A202E2-BA9F-48CB-9F56-D6BE9983F4BB}"/>
              </a:ext>
            </a:extLst>
          </p:cNvPr>
          <p:cNvSpPr txBox="1"/>
          <p:nvPr/>
        </p:nvSpPr>
        <p:spPr>
          <a:xfrm>
            <a:off x="4527612" y="5409011"/>
            <a:ext cx="32581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i="0" dirty="0">
                <a:effectLst/>
                <a:latin typeface="Nekst"/>
              </a:rPr>
              <a:t>Начальник УМУ </a:t>
            </a:r>
            <a:r>
              <a:rPr lang="ru-RU" b="1" i="0" dirty="0" err="1">
                <a:effectLst/>
                <a:latin typeface="Nekst"/>
              </a:rPr>
              <a:t>Ришко</a:t>
            </a:r>
            <a:r>
              <a:rPr lang="ru-RU" b="1" i="0" dirty="0">
                <a:effectLst/>
                <a:latin typeface="Nekst"/>
              </a:rPr>
              <a:t> Ю.В.</a:t>
            </a:r>
            <a:endParaRPr lang="ru-KZ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49E7D08-CA59-4386-8D12-068979E7B1E3}"/>
              </a:ext>
            </a:extLst>
          </p:cNvPr>
          <p:cNvSpPr txBox="1"/>
          <p:nvPr/>
        </p:nvSpPr>
        <p:spPr>
          <a:xfrm>
            <a:off x="7688061" y="5750690"/>
            <a:ext cx="436733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Чепуштанова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Т.А., Тулегенов А.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SU,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Тарасов В.П.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МИСиС</a:t>
            </a:r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15775373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3C5D41F-0212-497E-B8CD-B03ED433B1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3480" y="0"/>
            <a:ext cx="1126734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903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749A720-D831-4575-A511-D7DAA2F6DC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7880964" cy="530884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F5E5A54-CB2C-4F7F-AF0D-858BC6D570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86576" y="1305017"/>
            <a:ext cx="4199642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0769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EEC0410-4139-4768-AA29-3F8B5B7637B1}"/>
              </a:ext>
            </a:extLst>
          </p:cNvPr>
          <p:cNvSpPr txBox="1"/>
          <p:nvPr/>
        </p:nvSpPr>
        <p:spPr>
          <a:xfrm>
            <a:off x="1218459" y="0"/>
            <a:ext cx="10269245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0" i="0" dirty="0">
                <a:solidFill>
                  <a:srgbClr val="212121"/>
                </a:solidFill>
                <a:effectLst/>
                <a:latin typeface="SF Pro Display"/>
              </a:rPr>
              <a:t>Помимо защиты по программе «Экстрактивная металлургия» в 2025 году кафедра «Металлургия и обогащение полезных ископаемых» выпустила также магистрантов по программе «Обогащение полезных ископаемых», реализуемой совместно с Томским политехническим университетом. Всего дипломы двух вузов в этом году получат пять выпускников.</a:t>
            </a:r>
            <a:endParaRPr lang="ru-KZ" sz="3200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B5D889E-8436-48B3-99EB-CFC13E23A4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14" y="3466730"/>
            <a:ext cx="3391270" cy="339127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91EE50E-7956-419A-BC9B-3D16FA525B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4458" y="3539430"/>
            <a:ext cx="4838229" cy="3217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3228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D6820C11-7A46-4F13-9592-B7879C2D5710}"/>
              </a:ext>
            </a:extLst>
          </p:cNvPr>
          <p:cNvSpPr txBox="1"/>
          <p:nvPr/>
        </p:nvSpPr>
        <p:spPr>
          <a:xfrm>
            <a:off x="1926454" y="63908"/>
            <a:ext cx="888654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Цифровая трансформация образовательных программ по металлургии</a:t>
            </a:r>
            <a:endParaRPr lang="ru-KZ" sz="24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484CCC5-4CC2-4E0F-9FF5-39FBA8C1C5CC}"/>
              </a:ext>
            </a:extLst>
          </p:cNvPr>
          <p:cNvSpPr txBox="1"/>
          <p:nvPr/>
        </p:nvSpPr>
        <p:spPr>
          <a:xfrm>
            <a:off x="363985" y="730283"/>
            <a:ext cx="1166525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0A0A0A"/>
                </a:solidFill>
                <a:latin typeface="Google Sans"/>
              </a:rPr>
              <a:t>И</a:t>
            </a:r>
            <a:r>
              <a:rPr lang="ru-RU" sz="2000" b="0" i="0" dirty="0">
                <a:solidFill>
                  <a:srgbClr val="0A0A0A"/>
                </a:solidFill>
                <a:effectLst/>
                <a:latin typeface="Google Sans"/>
              </a:rPr>
              <a:t>нтеграция передовых цифровых технологий и инструментов для подготовки специалистов, отвечающих требованиям современной "Индустрии 4.0"</a:t>
            </a:r>
            <a:endParaRPr lang="ru-KZ" sz="20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DBAFD40-23C9-44E4-A4A7-2ABFC1196044}"/>
              </a:ext>
            </a:extLst>
          </p:cNvPr>
          <p:cNvSpPr txBox="1"/>
          <p:nvPr/>
        </p:nvSpPr>
        <p:spPr>
          <a:xfrm>
            <a:off x="628464" y="1438169"/>
            <a:ext cx="10935071" cy="9848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b="0" i="0" dirty="0">
                <a:solidFill>
                  <a:srgbClr val="0A0A0A"/>
                </a:solidFill>
                <a:effectLst/>
                <a:latin typeface="Google Sans"/>
              </a:rPr>
              <a:t>В 2020 году открыта образовательная программа - 7М07201 Автоматизация и цифровизация металлургических процессов, выпущено 35 магистрантов</a:t>
            </a:r>
          </a:p>
          <a:p>
            <a:endParaRPr lang="ru-RU" dirty="0">
              <a:solidFill>
                <a:srgbClr val="0A0A0A"/>
              </a:solidFill>
              <a:latin typeface="Google Sans"/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B54737AD-502A-40F6-9434-71FDBE5686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18664"/>
            <a:ext cx="8717872" cy="4639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0768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2F030BE-A5D4-456A-A956-6BA2D673AB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1860214" cy="6789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5113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7585" y="0"/>
            <a:ext cx="104970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0" i="0" dirty="0">
                <a:solidFill>
                  <a:srgbClr val="000000"/>
                </a:solidFill>
                <a:effectLst/>
                <a:latin typeface="Montserrat"/>
              </a:rPr>
              <a:t>Прогноз создан на основе </a:t>
            </a:r>
            <a:r>
              <a:rPr lang="ru-RU" b="0" i="0" dirty="0" err="1">
                <a:solidFill>
                  <a:srgbClr val="000000"/>
                </a:solidFill>
                <a:effectLst/>
                <a:latin typeface="Montserrat"/>
              </a:rPr>
              <a:t>форсайт</a:t>
            </a:r>
            <a:r>
              <a:rPr lang="ru-RU" b="0" i="0" dirty="0">
                <a:solidFill>
                  <a:srgbClr val="000000"/>
                </a:solidFill>
                <a:effectLst/>
                <a:latin typeface="Montserrat"/>
              </a:rPr>
              <a:t>-прогнозов отраслевых экспертов 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/>
                <a:hlinkClick r:id="rId2"/>
              </a:rPr>
              <a:t>https://www.enbek.kz/atlas/industry/8</a:t>
            </a:r>
            <a:r>
              <a:rPr lang="ru-RU" b="0" i="0" dirty="0">
                <a:solidFill>
                  <a:srgbClr val="000000"/>
                </a:solidFill>
                <a:effectLst/>
                <a:latin typeface="Montserrat"/>
              </a:rPr>
              <a:t>:</a:t>
            </a:r>
          </a:p>
          <a:p>
            <a:endParaRPr lang="ru-RU" b="0" i="0" dirty="0">
              <a:solidFill>
                <a:srgbClr val="000000"/>
              </a:solidFill>
              <a:effectLst/>
              <a:latin typeface="Montserra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251" y="1018684"/>
            <a:ext cx="11430000" cy="2085975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02251" y="3104659"/>
            <a:ext cx="114446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0" i="0" dirty="0">
                <a:solidFill>
                  <a:srgbClr val="000000"/>
                </a:solidFill>
                <a:effectLst/>
                <a:latin typeface="Montserrat"/>
              </a:rPr>
              <a:t>Совместные образовательные программы предлагаем также рассмотреть в ключе актуальных </a:t>
            </a:r>
          </a:p>
          <a:p>
            <a:r>
              <a:rPr lang="ru-RU" dirty="0">
                <a:solidFill>
                  <a:srgbClr val="000000"/>
                </a:solidFill>
                <a:latin typeface="Montserrat"/>
              </a:rPr>
              <a:t>предлагаемых отраслевых компетенций:</a:t>
            </a:r>
          </a:p>
          <a:p>
            <a:r>
              <a:rPr lang="ru-RU" b="0" i="0" dirty="0">
                <a:solidFill>
                  <a:srgbClr val="000000"/>
                </a:solidFill>
                <a:effectLst/>
                <a:latin typeface="Montserrat"/>
              </a:rPr>
              <a:t>- РЕЦИКЛИНГ И ЭКОЛОГИЯ: 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8569" y="4027989"/>
            <a:ext cx="10706100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8664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1618" y="236215"/>
            <a:ext cx="42404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0" dirty="0">
                <a:solidFill>
                  <a:srgbClr val="000000"/>
                </a:solidFill>
                <a:effectLst/>
                <a:latin typeface="Montserrat"/>
              </a:rPr>
              <a:t>Специалист щадящей металлургии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21618" y="783761"/>
            <a:ext cx="6096000" cy="563231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b="0" i="0" dirty="0">
                <a:solidFill>
                  <a:srgbClr val="42424C"/>
                </a:solidFill>
                <a:effectLst/>
                <a:latin typeface="Montserrat"/>
              </a:rPr>
              <a:t>Специалист, который разрабатывает принципиально новые схемы получения металла, основанные на экономии ресурсов и сохранности окружающей среды. В среднесрочной и долгосрочной перспективе модернизации оборудования предприятия обеспечивает сохранение приоритетов экологии и ресурсосбережения.</a:t>
            </a:r>
          </a:p>
          <a:p>
            <a:pPr algn="just"/>
            <a:r>
              <a:rPr lang="ru-RU" b="1" i="0" u="sng" dirty="0">
                <a:solidFill>
                  <a:srgbClr val="42424C"/>
                </a:solidFill>
                <a:effectLst/>
                <a:latin typeface="Montserrat"/>
              </a:rPr>
              <a:t>Новизна профессии:</a:t>
            </a:r>
            <a:r>
              <a:rPr lang="ru-RU" b="0" i="0" dirty="0">
                <a:solidFill>
                  <a:srgbClr val="42424C"/>
                </a:solidFill>
                <a:effectLst/>
                <a:latin typeface="Montserrat"/>
              </a:rPr>
              <a:t> обеспечивает разработку схемы компоновки оборудования на основе баланса экологии, сырья и энергии на его переработку.</a:t>
            </a:r>
          </a:p>
          <a:p>
            <a:pPr algn="just"/>
            <a:r>
              <a:rPr lang="ru-RU" b="1" i="0" u="sng" dirty="0">
                <a:solidFill>
                  <a:srgbClr val="42424C"/>
                </a:solidFill>
                <a:effectLst/>
                <a:latin typeface="Montserrat"/>
              </a:rPr>
              <a:t>Ключевые компетенции профессии:</a:t>
            </a:r>
            <a:endParaRPr lang="ru-RU" b="0" i="0" dirty="0">
              <a:solidFill>
                <a:srgbClr val="42424C"/>
              </a:solidFill>
              <a:effectLst/>
              <a:latin typeface="Montserrat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42424C"/>
                </a:solidFill>
                <a:effectLst/>
                <a:latin typeface="Montserrat"/>
              </a:rPr>
              <a:t>Долгосрочное видение развития производственных систем на основе экологии и бережливости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42424C"/>
                </a:solidFill>
                <a:effectLst/>
                <a:latin typeface="Montserrat"/>
              </a:rPr>
              <a:t>Широкая </a:t>
            </a:r>
            <a:r>
              <a:rPr lang="ru-RU" b="0" i="0" dirty="0" err="1">
                <a:solidFill>
                  <a:srgbClr val="42424C"/>
                </a:solidFill>
                <a:effectLst/>
                <a:latin typeface="Montserrat"/>
              </a:rPr>
              <a:t>межфункциональная</a:t>
            </a:r>
            <a:r>
              <a:rPr lang="ru-RU" b="0" i="0" dirty="0">
                <a:solidFill>
                  <a:srgbClr val="42424C"/>
                </a:solidFill>
                <a:effectLst/>
                <a:latin typeface="Montserrat"/>
              </a:rPr>
              <a:t> осведомленность о различных видах и типах оборудования в сфере металлургии для подбора наиболее оптимальных схем их компоновки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42424C"/>
                </a:solidFill>
                <a:effectLst/>
                <a:latin typeface="Montserrat"/>
              </a:rPr>
              <a:t>Понимание и определение ремонтопригодности оборудования для его последующего использования в долгосрочном развитии производства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5499" y="894856"/>
            <a:ext cx="5878332" cy="160906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456" y="3282700"/>
            <a:ext cx="5124458" cy="1406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662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FFB100F-A582-4819-8353-03731D20AE89}"/>
              </a:ext>
            </a:extLst>
          </p:cNvPr>
          <p:cNvSpPr txBox="1"/>
          <p:nvPr/>
        </p:nvSpPr>
        <p:spPr>
          <a:xfrm>
            <a:off x="1680098" y="44513"/>
            <a:ext cx="1025148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i="0" dirty="0">
                <a:solidFill>
                  <a:srgbClr val="0A0A0A"/>
                </a:solidFill>
                <a:effectLst/>
                <a:latin typeface="Google Sans"/>
              </a:rPr>
              <a:t>Класс виртуальной металлургической теплотехники</a:t>
            </a:r>
            <a:r>
              <a:rPr lang="ru-RU" b="0" i="0" dirty="0">
                <a:solidFill>
                  <a:srgbClr val="0A0A0A"/>
                </a:solidFill>
                <a:effectLst/>
                <a:latin typeface="Google Sans"/>
              </a:rPr>
              <a:t> — это специализированная образовательная среда, которая использует технологии виртуальной реальности (VR), дополненной реальности (AR) и компьютерного моделирования для имитации реальных теплотехнических процессов, аппаратов и устройств.</a:t>
            </a:r>
            <a:endParaRPr lang="ru-KZ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5813167-7F5A-4EAA-B7F8-2DE0486929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44842"/>
            <a:ext cx="6513841" cy="3682265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5D7A6B7E-7B98-4187-8739-ABA7547CA0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925785"/>
            <a:ext cx="2594466" cy="193221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F5BE109-9303-4ACB-AA66-9C8260417155}"/>
              </a:ext>
            </a:extLst>
          </p:cNvPr>
          <p:cNvSpPr txBox="1"/>
          <p:nvPr/>
        </p:nvSpPr>
        <p:spPr>
          <a:xfrm>
            <a:off x="6651594" y="1139859"/>
            <a:ext cx="5439791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ru-RU" b="1" i="0" dirty="0">
                <a:solidFill>
                  <a:srgbClr val="0A0A0A"/>
                </a:solidFill>
                <a:effectLst/>
                <a:latin typeface="Google Sans"/>
              </a:rPr>
              <a:t>Виртуальные лабораторные работы</a:t>
            </a:r>
            <a:r>
              <a:rPr lang="ru-RU" b="0" i="0" dirty="0">
                <a:solidFill>
                  <a:srgbClr val="0A0A0A"/>
                </a:solidFill>
                <a:effectLst/>
                <a:latin typeface="Google Sans"/>
              </a:rPr>
              <a:t>: Студенты могут проводить эксперименты в безопасной цифровой среде, например, определять коэффициент теплопроводности материалов или изучать циклы тепловых машин.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77FF56F-6FAA-42EA-95FE-CAFA78B8A788}"/>
              </a:ext>
            </a:extLst>
          </p:cNvPr>
          <p:cNvSpPr txBox="1"/>
          <p:nvPr/>
        </p:nvSpPr>
        <p:spPr>
          <a:xfrm>
            <a:off x="6651594" y="2617186"/>
            <a:ext cx="5439791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ru-RU" b="1" i="0" dirty="0">
                <a:solidFill>
                  <a:srgbClr val="0A0A0A"/>
                </a:solidFill>
                <a:effectLst/>
                <a:latin typeface="Google Sans"/>
              </a:rPr>
              <a:t>3D-моделирование и симуляции</a:t>
            </a:r>
            <a:r>
              <a:rPr lang="ru-RU" b="0" i="0" dirty="0">
                <a:solidFill>
                  <a:srgbClr val="0A0A0A"/>
                </a:solidFill>
                <a:effectLst/>
                <a:latin typeface="Google Sans"/>
              </a:rPr>
              <a:t>: Использование программного обеспечения для вычислительной гидродинамики (CFD) и инженерного анализа (CAE) позволяет визуализировать невидимые физические величины, такие как поля температур и потоки жидкостей или газов, с помощью цветных карт и векторных диаграмм.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DC10B0B-AE0C-4955-9B76-819748A6F830}"/>
              </a:ext>
            </a:extLst>
          </p:cNvPr>
          <p:cNvSpPr txBox="1"/>
          <p:nvPr/>
        </p:nvSpPr>
        <p:spPr>
          <a:xfrm>
            <a:off x="6651594" y="4788582"/>
            <a:ext cx="5439791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ru-RU" b="1" i="0" dirty="0" err="1">
                <a:solidFill>
                  <a:srgbClr val="0A0A0A"/>
                </a:solidFill>
                <a:effectLst/>
                <a:latin typeface="Google Sans"/>
              </a:rPr>
              <a:t>Иммерсивное</a:t>
            </a:r>
            <a:r>
              <a:rPr lang="ru-RU" b="1" i="0" dirty="0">
                <a:solidFill>
                  <a:srgbClr val="0A0A0A"/>
                </a:solidFill>
                <a:effectLst/>
                <a:latin typeface="Google Sans"/>
              </a:rPr>
              <a:t> обучение (VR/AR)</a:t>
            </a:r>
            <a:r>
              <a:rPr lang="ru-RU" b="0" i="0" dirty="0">
                <a:solidFill>
                  <a:srgbClr val="0A0A0A"/>
                </a:solidFill>
                <a:effectLst/>
                <a:latin typeface="Google Sans"/>
              </a:rPr>
              <a:t>: Технологии виртуальной реальности создают ощущение присутствия внутри теплотехнической установки (например, шахтной печи), что повышает вовлеченность и мотивацию студентов.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1588AA53-6838-4383-9D26-C2A3A8C930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80315" y="4937371"/>
            <a:ext cx="3433526" cy="1920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8401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862BCA5-BF42-4085-94DA-BD157959A5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72"/>
            <a:ext cx="12192000" cy="6855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94783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25447D9-B67D-4615-9A3A-83CCECF23883}"/>
              </a:ext>
            </a:extLst>
          </p:cNvPr>
          <p:cNvSpPr txBox="1"/>
          <p:nvPr/>
        </p:nvSpPr>
        <p:spPr>
          <a:xfrm>
            <a:off x="1762956" y="124288"/>
            <a:ext cx="1042904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i="0" dirty="0">
                <a:solidFill>
                  <a:srgbClr val="0A0A0A"/>
                </a:solidFill>
                <a:effectLst/>
                <a:latin typeface="Google Sans"/>
              </a:rPr>
              <a:t>Виртуальные туры</a:t>
            </a:r>
            <a:r>
              <a:rPr lang="ru-RU" b="0" i="0" dirty="0">
                <a:solidFill>
                  <a:srgbClr val="0A0A0A"/>
                </a:solidFill>
                <a:effectLst/>
                <a:latin typeface="Google Sans"/>
              </a:rPr>
              <a:t>: </a:t>
            </a:r>
            <a:r>
              <a:rPr lang="ru-RU" b="1" i="0" dirty="0">
                <a:solidFill>
                  <a:srgbClr val="0A0A0A"/>
                </a:solidFill>
                <a:effectLst/>
                <a:latin typeface="Google Sans"/>
              </a:rPr>
              <a:t>УК</a:t>
            </a:r>
            <a:r>
              <a:rPr lang="ru-RU" b="0" i="0" dirty="0">
                <a:solidFill>
                  <a:srgbClr val="0A0A0A"/>
                </a:solidFill>
                <a:effectLst/>
                <a:latin typeface="Google Sans"/>
              </a:rPr>
              <a:t> </a:t>
            </a:r>
            <a:r>
              <a:rPr lang="ru-RU" b="1" i="0" dirty="0">
                <a:solidFill>
                  <a:srgbClr val="0A0A0A"/>
                </a:solidFill>
                <a:effectLst/>
                <a:latin typeface="Google Sans"/>
              </a:rPr>
              <a:t>ТМК</a:t>
            </a:r>
            <a:r>
              <a:rPr lang="ru-RU" b="0" i="0" dirty="0">
                <a:solidFill>
                  <a:srgbClr val="0A0A0A"/>
                </a:solidFill>
                <a:effectLst/>
                <a:latin typeface="Google Sans"/>
              </a:rPr>
              <a:t> использует мультимедийные продукты, такие как виртуальные туры по заводу, для ознакомления студентов, партнеров и новых сотрудников с производственными процессами</a:t>
            </a:r>
            <a:endParaRPr lang="ru-KZ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3A32023-7396-4085-A586-6C9E33E5FAEA}"/>
              </a:ext>
            </a:extLst>
          </p:cNvPr>
          <p:cNvSpPr txBox="1"/>
          <p:nvPr/>
        </p:nvSpPr>
        <p:spPr>
          <a:xfrm>
            <a:off x="1762956" y="1132773"/>
            <a:ext cx="102248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i="0" dirty="0">
                <a:solidFill>
                  <a:srgbClr val="0A0A0A"/>
                </a:solidFill>
                <a:effectLst/>
                <a:latin typeface="Google Sans"/>
              </a:rPr>
              <a:t>Прогнозирование и оптимизация производства с помощью ИИ и Big Data</a:t>
            </a:r>
            <a:endParaRPr lang="ru-KZ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4AA03A7-320E-490F-B4A6-8327B92DAC53}"/>
              </a:ext>
            </a:extLst>
          </p:cNvPr>
          <p:cNvSpPr txBox="1"/>
          <p:nvPr/>
        </p:nvSpPr>
        <p:spPr>
          <a:xfrm>
            <a:off x="437224" y="1606846"/>
            <a:ext cx="1165711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ru-RU" b="1" i="0" dirty="0">
                <a:solidFill>
                  <a:srgbClr val="0A0A0A"/>
                </a:solidFill>
                <a:effectLst/>
                <a:latin typeface="Google Sans"/>
              </a:rPr>
              <a:t>Оптимизация шихты и расхода материалов</a:t>
            </a:r>
            <a:r>
              <a:rPr lang="ru-RU" b="0" i="0" dirty="0">
                <a:solidFill>
                  <a:srgbClr val="0A0A0A"/>
                </a:solidFill>
                <a:effectLst/>
                <a:latin typeface="Google Sans"/>
              </a:rPr>
              <a:t>: Лаборатория </a:t>
            </a:r>
            <a:r>
              <a:rPr lang="ru-RU" b="0" i="0" dirty="0" err="1">
                <a:solidFill>
                  <a:srgbClr val="0A0A0A"/>
                </a:solidFill>
                <a:effectLst/>
                <a:latin typeface="Google Sans"/>
              </a:rPr>
              <a:t>МПТиПМ</a:t>
            </a:r>
            <a:r>
              <a:rPr lang="ru-RU" b="0" i="0" dirty="0">
                <a:solidFill>
                  <a:srgbClr val="0A0A0A"/>
                </a:solidFill>
                <a:effectLst/>
                <a:latin typeface="Google Sans"/>
              </a:rPr>
              <a:t> используют алгоритмы машинного обучения для анализа больших данных с производства, чтобы точно прогнозировать расход сырья, оптимизировать состав шихты и снижать себестоимость готовой продукции.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3AAEFEF-760C-446E-8FC5-24C87E6C21D5}"/>
              </a:ext>
            </a:extLst>
          </p:cNvPr>
          <p:cNvSpPr txBox="1"/>
          <p:nvPr/>
        </p:nvSpPr>
        <p:spPr>
          <a:xfrm>
            <a:off x="534880" y="2634917"/>
            <a:ext cx="1145293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ru-RU" b="1" i="0" dirty="0">
                <a:solidFill>
                  <a:srgbClr val="0A0A0A"/>
                </a:solidFill>
                <a:effectLst/>
                <a:latin typeface="Google Sans"/>
              </a:rPr>
              <a:t>Прогнозирование качества продукции</a:t>
            </a:r>
            <a:r>
              <a:rPr lang="ru-RU" b="0" i="0" dirty="0">
                <a:solidFill>
                  <a:srgbClr val="0A0A0A"/>
                </a:solidFill>
                <a:effectLst/>
                <a:latin typeface="Google Sans"/>
              </a:rPr>
              <a:t>: </a:t>
            </a:r>
            <a:r>
              <a:rPr lang="ru-RU" b="1" i="0" dirty="0">
                <a:solidFill>
                  <a:srgbClr val="0A0A0A"/>
                </a:solidFill>
                <a:effectLst/>
                <a:latin typeface="Google Sans"/>
              </a:rPr>
              <a:t>Для НАК КАЗАТОМПРОМ была внедрена</a:t>
            </a:r>
            <a:r>
              <a:rPr lang="ru-RU" b="0" i="0" dirty="0">
                <a:solidFill>
                  <a:srgbClr val="0A0A0A"/>
                </a:solidFill>
                <a:effectLst/>
                <a:latin typeface="Google Sans"/>
              </a:rPr>
              <a:t> система управления качеством на основе данных, которая позволяет прогнозировать дефекты продукции еще на ранних этапах производства, используя для этого огромные объемы собираемой информации.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EC9E611-D66D-4406-A55F-9F420D109A7F}"/>
              </a:ext>
            </a:extLst>
          </p:cNvPr>
          <p:cNvSpPr txBox="1"/>
          <p:nvPr/>
        </p:nvSpPr>
        <p:spPr>
          <a:xfrm>
            <a:off x="534879" y="3558247"/>
            <a:ext cx="1145293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i="0" dirty="0">
                <a:solidFill>
                  <a:srgbClr val="0A0A0A"/>
                </a:solidFill>
                <a:effectLst/>
                <a:latin typeface="Google Sans"/>
              </a:rPr>
              <a:t>Повышение энергоэффективности</a:t>
            </a:r>
            <a:r>
              <a:rPr lang="ru-RU" b="0" i="0" dirty="0">
                <a:solidFill>
                  <a:srgbClr val="0A0A0A"/>
                </a:solidFill>
                <a:effectLst/>
                <a:latin typeface="Google Sans"/>
              </a:rPr>
              <a:t>: Внедренные ИИ-системы помогают оптимизировать потребление энергии (газа, электричества) в таких энергоемких процессах, как нагрев металла в печах, что приводит к значительной экономии ресурсов. Совместный проект на эту тему реализуется на базе УК ТМК.</a:t>
            </a:r>
            <a:endParaRPr lang="ru-KZ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16511CB-0228-4BE9-9BBC-023F97F79C11}"/>
              </a:ext>
            </a:extLst>
          </p:cNvPr>
          <p:cNvSpPr txBox="1"/>
          <p:nvPr/>
        </p:nvSpPr>
        <p:spPr>
          <a:xfrm>
            <a:off x="614777" y="4586318"/>
            <a:ext cx="1123691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i="0" dirty="0">
                <a:solidFill>
                  <a:srgbClr val="0A0A0A"/>
                </a:solidFill>
                <a:effectLst/>
                <a:latin typeface="Google Sans"/>
              </a:rPr>
              <a:t>Автоматизация опасных операций</a:t>
            </a:r>
            <a:r>
              <a:rPr lang="ru-RU" b="0" i="0" dirty="0">
                <a:solidFill>
                  <a:srgbClr val="0A0A0A"/>
                </a:solidFill>
                <a:effectLst/>
                <a:latin typeface="Google Sans"/>
              </a:rPr>
              <a:t>: На некоторых предприятиях внедряются роботизированные системы для выполнения опасных или монотонных операций, например, для отбора проб металла или удаления шлака из ковшей, что повышает безопасность труда. Совместно с АО </a:t>
            </a:r>
            <a:r>
              <a:rPr lang="ru-RU" b="0" i="0" dirty="0" err="1">
                <a:solidFill>
                  <a:srgbClr val="0A0A0A"/>
                </a:solidFill>
                <a:effectLst/>
                <a:latin typeface="Google Sans"/>
              </a:rPr>
              <a:t>Казцинк</a:t>
            </a:r>
            <a:r>
              <a:rPr lang="ru-RU" b="0" i="0" dirty="0">
                <a:solidFill>
                  <a:srgbClr val="0A0A0A"/>
                </a:solidFill>
                <a:effectLst/>
                <a:latin typeface="Google Sans"/>
              </a:rPr>
              <a:t> осуществляется данный проект. </a:t>
            </a:r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18668276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35A66F64-CB91-49A3-8EA9-69A73329E34C}"/>
              </a:ext>
            </a:extLst>
          </p:cNvPr>
          <p:cNvSpPr txBox="1"/>
          <p:nvPr/>
        </p:nvSpPr>
        <p:spPr>
          <a:xfrm>
            <a:off x="1697853" y="136683"/>
            <a:ext cx="1042904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b="1" i="0" dirty="0">
                <a:solidFill>
                  <a:srgbClr val="0A0A0A"/>
                </a:solidFill>
                <a:effectLst/>
                <a:latin typeface="Google Sans"/>
              </a:rPr>
              <a:t>Завершая этот раздел невозможно не сказать об искусственном интеллекте, который поглощает сейчас все отрасли знаний человечества. И особенно беззащитен перед этим монстром студент, который в силу неопытности и легкости знаний может превратиться в человекоподобное, неспособное критически мыслить существо. Обратите внимание на изображение.</a:t>
            </a:r>
            <a:endParaRPr lang="ru-KZ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3EAFA22-89DD-413C-A291-92134A5BAC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342" y="1447060"/>
            <a:ext cx="3940716" cy="534901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D3D22F6-49E2-4562-92A1-81D80149E0CE}"/>
              </a:ext>
            </a:extLst>
          </p:cNvPr>
          <p:cNvSpPr txBox="1"/>
          <p:nvPr/>
        </p:nvSpPr>
        <p:spPr>
          <a:xfrm>
            <a:off x="4611721" y="1583743"/>
            <a:ext cx="7170937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b="1" i="0" dirty="0">
                <a:solidFill>
                  <a:srgbClr val="0A0A0A"/>
                </a:solidFill>
                <a:effectLst/>
                <a:latin typeface="Google Sans"/>
              </a:rPr>
              <a:t>Выходом из всё возрастающей роли влияния ИИ является непосредственное вовлечение с первого курса студентов в реальные проекты, лаборатории, исследования, которые связывают образование, задачи производства   и университетскую науку. Лаборатории и ИИ должны давать комбинацию знаний, практические навыки, связанные с непосредственной технологически работой и знания в области обработки данных с помощью ИИ. </a:t>
            </a:r>
            <a:endParaRPr lang="ru-KZ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64CCCC2-AF14-4D04-B01D-6C4A9B60A4E6}"/>
              </a:ext>
            </a:extLst>
          </p:cNvPr>
          <p:cNvSpPr txBox="1"/>
          <p:nvPr/>
        </p:nvSpPr>
        <p:spPr>
          <a:xfrm>
            <a:off x="4682742" y="4484224"/>
            <a:ext cx="7266601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Искусственный интеллект становится связующим элементом между наукой, образованием и производством. В лабораториях он: усиливает научные школы, повышает качество подготовки студентов, обеспечивает интеграцию в глобальное исследовательское пространство. </a:t>
            </a:r>
          </a:p>
          <a:p>
            <a:pPr algn="just"/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И главное на сегодня, это создание таких интегрированных лабораторий в инфраструктуре университетов.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0063151-30CA-42DF-8AE5-216E0FD5A721}"/>
              </a:ext>
            </a:extLst>
          </p:cNvPr>
          <p:cNvSpPr txBox="1"/>
          <p:nvPr/>
        </p:nvSpPr>
        <p:spPr>
          <a:xfrm>
            <a:off x="5364332" y="3864980"/>
            <a:ext cx="609452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«Искусственный интеллект — это не калькулятор, это партнёр по мышлению»</a:t>
            </a:r>
            <a:endParaRPr lang="ru-KZ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80114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33F6881-0731-4155-9B79-27CC65BE5C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2397" y="176783"/>
            <a:ext cx="10341840" cy="609885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ОТКРЫТИЕ НОВЫХ НАУЧНЫХ ЛАБОРАТОРИЙ</a:t>
            </a:r>
            <a:endParaRPr lang="ru-KZ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96BF5B5-0688-46D7-9F7D-5D2B9E01D803}"/>
              </a:ext>
            </a:extLst>
          </p:cNvPr>
          <p:cNvSpPr txBox="1"/>
          <p:nvPr/>
        </p:nvSpPr>
        <p:spPr>
          <a:xfrm>
            <a:off x="326892" y="870011"/>
            <a:ext cx="11666839" cy="61075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13 апреля 2026 года состоялось открытие научно-исследовательских лабораторий в </a:t>
            </a:r>
            <a:r>
              <a:rPr lang="ru-RU" sz="1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Satbayev</a:t>
            </a:r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University – лабораторий передовых решений металлургии будущего.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Открылись две ключевые научно-производственные площадки: «</a:t>
            </a:r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Лаборатория редких и тугоплавких металлов» совместно с АО </a:t>
            </a:r>
            <a:r>
              <a:rPr lang="ru-RU" sz="1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Усть-Каменогорский</a:t>
            </a:r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титано</a:t>
            </a:r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-магниевый комбинат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 «</a:t>
            </a:r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Лаборатория Металлургических процессов, теплотехники и порошковой металлургии» совместно с ТОО Фирма </a:t>
            </a:r>
            <a:r>
              <a:rPr lang="ru-RU" sz="1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Балауса</a:t>
            </a:r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формирующие интегрированную экосистему «наука – технология – промышленность». Научный руководитель лабораторий Профессор, к.т.н., доктор 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PhD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выпускница Горной Школы Колорадо, США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Чепуштанова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Татьяна Александровна. 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Научные исследования ведутся в продолжении научной школы Академика Козлова Владилена Александровича.</a:t>
            </a:r>
            <a:endParaRPr lang="ru-KZ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Лаборатория редких и тугоплавких металлов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открывается при спонсорской поддержке АО </a:t>
            </a:r>
            <a:r>
              <a:rPr lang="ru-RU" sz="1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Усть-Каменогорский</a:t>
            </a:r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титано</a:t>
            </a:r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-магниевый комбинат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 напрямую интегрирована с производственными задачами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титано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-магниевой отрасли. Фокус лаборатории – практико-ориентированные исследования в области металлургии: от изучения слитков титановых сплавов тройного вакуумно-дугового переплава до разработки технологий рафинирования, экстракции и получения стратегических и редких металлов, таких как ванадий, рений, галий. Оснащение и технологические возможности лаборатории позволяют: проводить верификацию качества промышленных слитков; отрабатывать режимы вакуумно-дуговой плавки; 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разрабатывать аддитивные технологии для получения изделий из титановых сплавов с заданной архитектурой, контролируемой микроструктурой и повышенными эксплуатационными характеристиками для аэрокосмической отрасли,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внедрять аддитивные технологии в литейное производство. На данный момент в лаборатории ведутся контрактные исследования с АО УК ТМК. Лаборатория выступает как связующее звено между университетом и реальным производством, обеспечивая быстрый переход от научных результатов к промышленным решениям. </a:t>
            </a:r>
            <a:endParaRPr lang="ru-KZ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169432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739A83E-DF4F-4A25-9E2A-729CE9F1F6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242569" cy="432342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8F26C2F-8A98-417D-B385-2952C6E96E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7691" y="88777"/>
            <a:ext cx="3242569" cy="5764568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8CAD1987-7121-4E2F-A0C2-9D12E338BF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39302" y="88777"/>
            <a:ext cx="4465653" cy="595420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540AACD4-B390-4047-93EF-7998859A4C1C}"/>
              </a:ext>
            </a:extLst>
          </p:cNvPr>
          <p:cNvSpPr txBox="1"/>
          <p:nvPr/>
        </p:nvSpPr>
        <p:spPr>
          <a:xfrm>
            <a:off x="1621284" y="6075779"/>
            <a:ext cx="733452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Лаборатория редких и тугоплавких металлов» открытая совместно с АО </a:t>
            </a:r>
            <a:r>
              <a:rPr lang="ru-RU" sz="1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Усть-Каменогорский</a:t>
            </a:r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титано</a:t>
            </a:r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-магниевый комбинат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28910321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87E50D0-0E0F-44B8-872B-BA599D5E7237}"/>
              </a:ext>
            </a:extLst>
          </p:cNvPr>
          <p:cNvSpPr txBox="1"/>
          <p:nvPr/>
        </p:nvSpPr>
        <p:spPr>
          <a:xfrm>
            <a:off x="272248" y="1269506"/>
            <a:ext cx="11765872" cy="53210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Лаборатория металлургических процессов, теплотехники и порошковой металлургии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реализует полный цикл НИОКР – от фундаментальных исследований до промышленной апробации – в области экстрактивной и порошковой металлургии. Открытие осуществляется при сотрудничестве с ТОО Фирма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Балауса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 направлено на решение стратегических задач, включая разработку технологии получения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пентаоксида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ванадия (V₂O₅) из ванадиевого техногенного и природного сырья. Впервые совместно с ТОО Фирма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Балауса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достигнуто извлечения ванадия из бедных ванадиевых руд месторождения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Балаускандык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до 98- 99 %.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Научные исследования ведутся в продолжении научной школы Академика Луганова Владимира Алексеевича.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Впервые получены пигменты на основе оксидов железа и ферриты из хвостов АО ССГПО. Инфраструктура лаборатории обеспечивает масштабирование технологий до уровня промышленного внедрения, с использованием высокотемпературных индукционных и обжиговых печей, аналитического оборудования в области термического анализа 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DSC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TG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LFA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метода установления теплофизических свойств, цифрового моделирования с использованием искусственного интеллекта (HSC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Chemistry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COMSOL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Multiphysics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FactSage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 Ключевой акцент — трансфер технологий в промышленность и создание конкурентоспособных материалов и продуктов для ГМК. </a:t>
            </a:r>
            <a:endParaRPr lang="ru-KZ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Создание лабораторий усиливает позиции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Satbayev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University как центра инженерных компетенций в области металлургии, где научные разработки напрямую трансформируются в индустриальные технологии. Новый лабораторный комплекс — это не просто научная база, а платформа для решения конкретных производственных задач, повышения эффективности переработки сырья и развития высокотехнологичной металлургии Казахстана.</a:t>
            </a:r>
            <a:endParaRPr lang="ru-KZ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666660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FF8F0D0-35BF-4C04-899B-EAB46F526C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110" y="106532"/>
            <a:ext cx="1120366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766741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49C8099-27F9-4579-833F-42EB6CE71A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542" y="108197"/>
            <a:ext cx="6673047" cy="375358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D96A50B-6EB9-4D1A-B117-A269AC0D29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14510" y="0"/>
            <a:ext cx="4477490" cy="5969987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F8C6957-AF47-4C47-9EF4-418AFDF4508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24615" y="3940020"/>
            <a:ext cx="4995170" cy="280978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C05EE0C-9776-4594-BEF4-A7B8394078D0}"/>
              </a:ext>
            </a:extLst>
          </p:cNvPr>
          <p:cNvSpPr txBox="1"/>
          <p:nvPr/>
        </p:nvSpPr>
        <p:spPr>
          <a:xfrm>
            <a:off x="6713738" y="5969987"/>
            <a:ext cx="539540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Лаборатория Металлургических процессов, теплотехники и порошковой металлургии» открытая совместно с ТОО Фирма </a:t>
            </a:r>
            <a:r>
              <a:rPr lang="ru-RU" sz="16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Балауса</a:t>
            </a:r>
            <a:endParaRPr lang="ru-KZ" sz="1600" dirty="0"/>
          </a:p>
        </p:txBody>
      </p:sp>
    </p:spTree>
    <p:extLst>
      <p:ext uri="{BB962C8B-B14F-4D97-AF65-F5344CB8AC3E}">
        <p14:creationId xmlns:p14="http://schemas.microsoft.com/office/powerpoint/2010/main" val="321524953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DBB2C0A-6EF3-46FA-BAD0-1F5007C087ED}"/>
              </a:ext>
            </a:extLst>
          </p:cNvPr>
          <p:cNvSpPr txBox="1"/>
          <p:nvPr/>
        </p:nvSpPr>
        <p:spPr>
          <a:xfrm>
            <a:off x="435006" y="264395"/>
            <a:ext cx="11603113" cy="61863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Синергия науки, образования и производства в условиях глобализации исследований становится ключевым фактором устойчивого технологического развития. Особенно ярко эта взаимосвязь проявляется в формировании и развитии научных школ, которые обеспечивают не только генерацию знаний, но и их трансфер в промышленность и образовательную среду.</a:t>
            </a:r>
          </a:p>
          <a:p>
            <a:pPr algn="just"/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Будущее титановой и ванадиевой отраслей сегодня тесно взаимосвязано и ориентировано на высокотехнологичные направления. Титан развивается в сторону производства сплавов с контролируемой микроструктурой и гарантированным качеством для авиации, энергетики и аддитивных технологий. Ванадий, в свою очередь, становится стратегическим элементом не только в металлургии, но и в энергетике — прежде всего в системах накопления энергии.</a:t>
            </a:r>
          </a:p>
          <a:p>
            <a:pPr algn="just"/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Открытие двух лабораторий выступает практическим примером реализации синергии науки, образования и производства. Эти лаборатории формируют единую научно-технологическую платформу, объединяющую полный цикл — от переработки сырья до создания функциональных материалов и энергетических решений. В рамках такой платформы научные школы получают возможность развиваться как центры компетенций, где осуществляется подготовка высококвалифицированных специалистов, проведение передовых исследований и внедрение инновационных разработок в промышленность.</a:t>
            </a:r>
          </a:p>
          <a:p>
            <a:pPr algn="just"/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Таким образом, интеграция исследовательской инфраструктуры, образовательных программ и производственных задач способствует формированию конкурентоспособных научных школ, способных эффективно отвечать на вызовы глобализации и обеспечивать выход на уровень ведущих международных исследовательских центров.</a:t>
            </a:r>
          </a:p>
        </p:txBody>
      </p:sp>
    </p:spTree>
    <p:extLst>
      <p:ext uri="{BB962C8B-B14F-4D97-AF65-F5344CB8AC3E}">
        <p14:creationId xmlns:p14="http://schemas.microsoft.com/office/powerpoint/2010/main" val="38892603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D0D0BC38-FF66-493D-9F56-331472FA2DF4}"/>
              </a:ext>
            </a:extLst>
          </p:cNvPr>
          <p:cNvSpPr txBox="1"/>
          <p:nvPr/>
        </p:nvSpPr>
        <p:spPr>
          <a:xfrm>
            <a:off x="440185" y="346229"/>
            <a:ext cx="11449974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В условиях глобализации исследований открытие двух лабораторий приобретает особое значение. Они позволяют интегрировать локальные научные разработки в международный контекст, создавая единую научно-технологическую платформу полного цикла — от переработки сырья до создания функциональных материалов и энергетических решений. Такая инфраструктура обеспечивает возможность участия в глобальных научных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коллаборациях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, привлечения международных партнеров и внедрения передовых практик.</a:t>
            </a:r>
          </a:p>
          <a:p>
            <a:pPr algn="just"/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При этом лаборатории становятся базой для развития научных школ нового типа — открытых, междисциплинарных и ориентированных на практический результат. Здесь осуществляется подготовка специалистов, способных работать в международной научной среде, вести исследования на уровне мировых стандартов и быстро адаптироваться к технологическим изменениям.</a:t>
            </a:r>
          </a:p>
          <a:p>
            <a:pPr algn="just"/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Таким образом, интеграция науки, образования и производства в сочетании с активным включением в глобальные исследовательские процессы создает условия для формирования конкурентоспособных научных школ. Именно такие школы становятся драйверами инноваций, обеспечивают трансфер технологий и позволяют выходить на уровень ведущих международных исследовательских центров.</a:t>
            </a:r>
          </a:p>
        </p:txBody>
      </p:sp>
    </p:spTree>
    <p:extLst>
      <p:ext uri="{BB962C8B-B14F-4D97-AF65-F5344CB8AC3E}">
        <p14:creationId xmlns:p14="http://schemas.microsoft.com/office/powerpoint/2010/main" val="214126935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4000" b="1" dirty="0">
                <a:latin typeface="Arial" panose="020B0604020202020204" pitchFamily="34" charset="0"/>
                <a:cs typeface="Arial" panose="020B0604020202020204" pitchFamily="34" charset="0"/>
              </a:rPr>
              <a:t>СПАСИБО ЗА ВНИМАНИЕ</a:t>
            </a:r>
          </a:p>
          <a:p>
            <a:pPr algn="r"/>
            <a:r>
              <a:rPr lang="ru-RU" dirty="0">
                <a:solidFill>
                  <a:schemeClr val="tx1"/>
                </a:solidFill>
              </a:rPr>
              <a:t>Чепуштанова Татьяна Александровна</a:t>
            </a:r>
          </a:p>
          <a:p>
            <a:pPr algn="r"/>
            <a:r>
              <a:rPr lang="en-US" dirty="0" err="1">
                <a:hlinkClick r:id="rId2"/>
              </a:rPr>
              <a:t>t.chepushtanova@satbayev.university</a:t>
            </a:r>
            <a:r>
              <a:rPr lang="en-US" dirty="0"/>
              <a:t> </a:t>
            </a:r>
            <a:endParaRPr lang="ru-RU" dirty="0"/>
          </a:p>
          <a:p>
            <a:pPr algn="ctr"/>
            <a:endParaRPr lang="ru-RU" dirty="0"/>
          </a:p>
          <a:p>
            <a:pPr algn="ctr"/>
            <a:endParaRPr lang="ru-RU" dirty="0"/>
          </a:p>
        </p:txBody>
      </p:sp>
      <p:pic>
        <p:nvPicPr>
          <p:cNvPr id="4" name="Picture 2" descr="Первый технический ВУЗ Казахстана! — Satbayev University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0947" y="0"/>
            <a:ext cx="1921053" cy="122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298818" y="4197929"/>
            <a:ext cx="77510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Лаборатория </a:t>
            </a:r>
            <a:r>
              <a:rPr lang="ru-RU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МПТиПМ</a:t>
            </a:r>
            <a:endParaRPr lang="ru-RU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Satbayev</a:t>
            </a:r>
            <a:r>
              <a:rPr lang="ru-RU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University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37417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055E08A-32E0-4150-BF25-FF5F9A84A6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57" y="0"/>
            <a:ext cx="1210068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25979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04922B1-7BBB-4FCC-AE6B-8AF4D0A417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75" y="47153"/>
            <a:ext cx="12174649" cy="6763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4476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E43A91A-082D-4C17-A8EC-E3E5DDBF32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31496"/>
            <a:ext cx="12192000" cy="6195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5614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9ACB10A-6089-44D7-AAEA-B661B1CD53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470"/>
            <a:ext cx="12192000" cy="6805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9536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6A3777E-ACB0-4E8B-BFE1-1BF3BAA61A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07" y="123363"/>
            <a:ext cx="12079386" cy="6611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4567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6F33E36-C9D2-4A77-B3E3-398C400F31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6096000" cy="330993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91C7432-A468-4581-8695-59FD16DDE1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0885" y="40257"/>
            <a:ext cx="6011115" cy="3229426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DFB6C34-9874-4BF5-81D6-39EBC099FB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309939"/>
            <a:ext cx="6339522" cy="343709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6AEA9E7-DFB7-473A-800D-1A61E2743A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91596" y="3288862"/>
            <a:ext cx="5800404" cy="3479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6156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73375FB-D7A9-4194-9095-952FB26FCE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5743851" cy="321897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D74D8B1-3526-4361-A67F-B49CE7F76D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076" y="0"/>
            <a:ext cx="6285923" cy="3218979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6580D5F-D8B1-4842-884B-C57DDE4B87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58105" y="3218979"/>
            <a:ext cx="6626443" cy="3639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480684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216</TotalTime>
  <Words>1751</Words>
  <Application>Microsoft Office PowerPoint</Application>
  <PresentationFormat>Широкоэкранный</PresentationFormat>
  <Paragraphs>70</Paragraphs>
  <Slides>29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9" baseType="lpstr">
      <vt:lpstr>Arial</vt:lpstr>
      <vt:lpstr>Calibri</vt:lpstr>
      <vt:lpstr>Century Gothic</vt:lpstr>
      <vt:lpstr>Google Sans</vt:lpstr>
      <vt:lpstr>Montserrat</vt:lpstr>
      <vt:lpstr>Nekst</vt:lpstr>
      <vt:lpstr>SF Pro Display</vt:lpstr>
      <vt:lpstr>Times New Roman</vt:lpstr>
      <vt:lpstr>Wingdings 3</vt:lpstr>
      <vt:lpstr>Легкий дым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ОТКРЫТИЕ НОВЫХ НАУЧНЫХ ЛАБОРАТОРИЙ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Краткое название проекта</dc:title>
  <dc:creator>d.nurseitov</dc:creator>
  <cp:lastModifiedBy>Aleksey Tsekhovoy</cp:lastModifiedBy>
  <cp:revision>32</cp:revision>
  <dcterms:created xsi:type="dcterms:W3CDTF">2021-05-19T12:24:25Z</dcterms:created>
  <dcterms:modified xsi:type="dcterms:W3CDTF">2026-04-29T07:20:23Z</dcterms:modified>
</cp:coreProperties>
</file>